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8288000" cy="10287000"/>
  <p:notesSz cx="6858000" cy="9144000"/>
  <p:embeddedFontLst>
    <p:embeddedFont>
      <p:font typeface="Arimo" panose="020B0604020202020204" charset="0"/>
      <p:regular r:id="rId23"/>
    </p:embeddedFon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Cormorant Garamond Light" panose="020B0604020202020204" charset="0"/>
      <p:regular r:id="rId28"/>
    </p:embeddedFont>
    <p:embeddedFont>
      <p:font typeface="Cormorant Garamond Light Bold Italics" panose="020B0604020202020204" charset="0"/>
      <p:regular r:id="rId29"/>
    </p:embeddedFont>
    <p:embeddedFont>
      <p:font typeface="Open Sans Extra Bold" panose="020B0604020202020204" charset="0"/>
      <p:regular r:id="rId30"/>
    </p:embeddedFont>
    <p:embeddedFont>
      <p:font typeface="Open Sans Light" panose="020B0604020202020204" charset="0"/>
      <p:regular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4" d="100"/>
          <a:sy n="54" d="100"/>
        </p:scale>
        <p:origin x="114" y="5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10.10.2021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‹Nº›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10.10.2021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Hola buenos días 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4</a:t>
            </a:fld>
            <a:endParaRPr lang="cs-CZ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10.10.2021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19</a:t>
            </a:fld>
            <a:endParaRPr lang="cs-CZ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10/10/2021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10/10/2021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svg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0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3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91830"/>
            <a:ext cx="2102658" cy="2102658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2349547" y="435873"/>
            <a:ext cx="14909753" cy="17266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384"/>
              </a:lnSpc>
            </a:pPr>
            <a:r>
              <a:rPr lang="en-US" sz="8400" spc="487">
                <a:solidFill>
                  <a:srgbClr val="000000"/>
                </a:solidFill>
                <a:latin typeface="Cormorant Garamond Light Bold Italics"/>
              </a:rPr>
              <a:t>Universidad Politécnica del estado de Morelos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616469" y="2247796"/>
            <a:ext cx="7411157" cy="11372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240"/>
              </a:lnSpc>
              <a:spcBef>
                <a:spcPct val="0"/>
              </a:spcBef>
            </a:pPr>
            <a:r>
              <a:rPr lang="en-US" sz="6600">
                <a:solidFill>
                  <a:srgbClr val="000000"/>
                </a:solidFill>
                <a:latin typeface="Cormorant Garamond Light"/>
              </a:rPr>
              <a:t>Estancia I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989457" y="7110097"/>
            <a:ext cx="15178408" cy="37989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360"/>
              </a:lnSpc>
            </a:pPr>
            <a:r>
              <a:rPr lang="en-US" sz="6500">
                <a:solidFill>
                  <a:srgbClr val="000000"/>
                </a:solidFill>
                <a:latin typeface="Cormorant Garamond Light"/>
              </a:rPr>
              <a:t>Integrantes:</a:t>
            </a:r>
          </a:p>
          <a:p>
            <a:pPr algn="ctr">
              <a:lnSpc>
                <a:spcPts val="5184"/>
              </a:lnSpc>
            </a:pPr>
            <a:r>
              <a:rPr lang="en-US" sz="7400">
                <a:solidFill>
                  <a:srgbClr val="000000"/>
                </a:solidFill>
                <a:latin typeface="Cormorant Garamond Light"/>
              </a:rPr>
              <a:t>NAGHELLY GARCIA ROJAS</a:t>
            </a:r>
          </a:p>
          <a:p>
            <a:pPr algn="ctr">
              <a:lnSpc>
                <a:spcPts val="5184"/>
              </a:lnSpc>
            </a:pPr>
            <a:r>
              <a:rPr lang="en-US" sz="7400" spc="-229">
                <a:solidFill>
                  <a:srgbClr val="000000"/>
                </a:solidFill>
                <a:latin typeface="Cormorant Garamond Light"/>
              </a:rPr>
              <a:t>JOSE ALBERTO GARDUÑO ORTIZ</a:t>
            </a:r>
          </a:p>
          <a:p>
            <a:pPr algn="ctr">
              <a:lnSpc>
                <a:spcPts val="5184"/>
              </a:lnSpc>
            </a:pPr>
            <a:r>
              <a:rPr lang="en-US" sz="7400">
                <a:solidFill>
                  <a:srgbClr val="000000"/>
                </a:solidFill>
                <a:latin typeface="Cormorant Garamond Light"/>
              </a:rPr>
              <a:t>JACSAN HOMERO LOPEZ DIAZ </a:t>
            </a:r>
          </a:p>
          <a:p>
            <a:pPr marL="0" lvl="0" indent="0" algn="ctr">
              <a:lnSpc>
                <a:spcPts val="5184"/>
              </a:lnSpc>
            </a:pPr>
            <a:endParaRPr lang="en-US" sz="7400">
              <a:solidFill>
                <a:srgbClr val="000000"/>
              </a:solidFill>
              <a:latin typeface="Cormorant Garamond Light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5616469" y="4991100"/>
            <a:ext cx="7411157" cy="1424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1760"/>
              </a:lnSpc>
              <a:spcBef>
                <a:spcPct val="0"/>
              </a:spcBef>
            </a:pPr>
            <a:r>
              <a:rPr lang="en-US" sz="8400">
                <a:solidFill>
                  <a:srgbClr val="000000"/>
                </a:solidFill>
                <a:latin typeface="Cormorant Garamond Light"/>
              </a:rPr>
              <a:t>4º B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989457" y="3694275"/>
            <a:ext cx="14665181" cy="11372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240"/>
              </a:lnSpc>
              <a:spcBef>
                <a:spcPct val="0"/>
              </a:spcBef>
            </a:pPr>
            <a:r>
              <a:rPr lang="en-US" sz="6600">
                <a:solidFill>
                  <a:srgbClr val="000000"/>
                </a:solidFill>
                <a:latin typeface="Cormorant Garamond Light"/>
              </a:rPr>
              <a:t>Dr. Juan Paulo Sánchez Hernández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t="31103" b="3110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73088" y="2522458"/>
            <a:ext cx="18562284" cy="6539845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2738866" y="64486"/>
            <a:ext cx="10335706" cy="1533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599"/>
              </a:lnSpc>
            </a:pPr>
            <a:r>
              <a:rPr lang="en-US" sz="9000">
                <a:solidFill>
                  <a:srgbClr val="000000"/>
                </a:solidFill>
                <a:latin typeface="Open Sans Extra Bold"/>
              </a:rPr>
              <a:t>Planeación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t="31103" b="3110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9706235" y="6903542"/>
            <a:ext cx="3247871" cy="3052999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2990594" y="598579"/>
            <a:ext cx="15297406" cy="1533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599"/>
              </a:lnSpc>
            </a:pPr>
            <a:r>
              <a:rPr lang="en-US" sz="9000">
                <a:solidFill>
                  <a:srgbClr val="000000"/>
                </a:solidFill>
                <a:latin typeface="Open Sans Extra Bold"/>
              </a:rPr>
              <a:t>Requisitos del sistema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418068" y="3819932"/>
            <a:ext cx="15841232" cy="13235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389"/>
              </a:lnSpc>
            </a:pPr>
            <a:r>
              <a:rPr lang="en-US" sz="3849">
                <a:solidFill>
                  <a:srgbClr val="000000"/>
                </a:solidFill>
                <a:latin typeface="Open Sans Light"/>
              </a:rPr>
              <a:t>La técnica usada fue lluvia de ideas ya que al ser una técnica grupal todos aportamos alguna idea para el desarrollo del software.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057400" y="1838297"/>
            <a:ext cx="16230600" cy="29817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849"/>
              </a:lnSpc>
            </a:pPr>
            <a:r>
              <a:rPr lang="en-US" sz="7035">
                <a:solidFill>
                  <a:srgbClr val="000000"/>
                </a:solidFill>
                <a:latin typeface="Open Sans Extra Bold"/>
              </a:rPr>
              <a:t>Técnica utilizada</a:t>
            </a:r>
            <a:r>
              <a:rPr lang="en-US" sz="3238">
                <a:solidFill>
                  <a:srgbClr val="000000"/>
                </a:solidFill>
                <a:latin typeface="Open Sans Extra Bold"/>
              </a:rPr>
              <a:t> </a:t>
            </a:r>
          </a:p>
          <a:p>
            <a:pPr algn="ctr">
              <a:lnSpc>
                <a:spcPts val="6909"/>
              </a:lnSpc>
            </a:pPr>
            <a:endParaRPr lang="en-US" sz="3238">
              <a:solidFill>
                <a:srgbClr val="000000"/>
              </a:solidFill>
              <a:latin typeface="Open Sans Extra Bold"/>
            </a:endParaRPr>
          </a:p>
          <a:p>
            <a:pPr algn="ctr">
              <a:lnSpc>
                <a:spcPts val="6909"/>
              </a:lnSpc>
            </a:pPr>
            <a:endParaRPr lang="en-US" sz="3238">
              <a:solidFill>
                <a:srgbClr val="000000"/>
              </a:solidFill>
              <a:latin typeface="Open Sans Extra Bold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t="31103" b="3110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2942959" y="5143500"/>
            <a:ext cx="4140044" cy="41148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2990594" y="598579"/>
            <a:ext cx="15297406" cy="1533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599"/>
              </a:lnSpc>
            </a:pPr>
            <a:r>
              <a:rPr lang="en-US" sz="9000">
                <a:solidFill>
                  <a:srgbClr val="000000"/>
                </a:solidFill>
                <a:latin typeface="Open Sans Extra Bold"/>
              </a:rPr>
              <a:t>Requisitos del sistema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464314" y="1873954"/>
            <a:ext cx="16230600" cy="29817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849"/>
              </a:lnSpc>
            </a:pPr>
            <a:r>
              <a:rPr lang="en-US" sz="7035">
                <a:solidFill>
                  <a:srgbClr val="000000"/>
                </a:solidFill>
                <a:latin typeface="Open Sans Extra Bold"/>
              </a:rPr>
              <a:t>Proceso </a:t>
            </a:r>
          </a:p>
          <a:p>
            <a:pPr algn="ctr">
              <a:lnSpc>
                <a:spcPts val="6909"/>
              </a:lnSpc>
            </a:pPr>
            <a:endParaRPr lang="en-US" sz="7035">
              <a:solidFill>
                <a:srgbClr val="000000"/>
              </a:solidFill>
              <a:latin typeface="Open Sans Extra Bold"/>
            </a:endParaRPr>
          </a:p>
          <a:p>
            <a:pPr algn="ctr">
              <a:lnSpc>
                <a:spcPts val="6909"/>
              </a:lnSpc>
            </a:pPr>
            <a:endParaRPr lang="en-US" sz="7035">
              <a:solidFill>
                <a:srgbClr val="000000"/>
              </a:solidFill>
              <a:latin typeface="Open Sans Extra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410510" y="4360421"/>
            <a:ext cx="17101828" cy="2980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 Light"/>
              </a:rPr>
              <a:t>Para la obtención de requisitos sobre el software, fue necesario:</a:t>
            </a:r>
          </a:p>
          <a:p>
            <a:pPr marL="734059" lvl="1" indent="-367030" algn="just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Open Sans Light"/>
              </a:rPr>
              <a:t>Analizar la situación</a:t>
            </a:r>
          </a:p>
          <a:p>
            <a:pPr marL="734059" lvl="1" indent="-367030" algn="just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Open Sans Light"/>
              </a:rPr>
              <a:t>hacer lluvia de ideas para obtener aspectos</a:t>
            </a:r>
          </a:p>
          <a:p>
            <a:pPr marL="734059" lvl="1" indent="-367030" algn="just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Open Sans Light"/>
              </a:rPr>
              <a:t>Clasificar requisitos funcionales </a:t>
            </a:r>
          </a:p>
          <a:p>
            <a:pPr marL="734059" lvl="1" indent="-367030" algn="just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Open Sans Light"/>
              </a:rPr>
              <a:t>Clasificar requisitos No funcionales 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t="31103" b="3110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844425" y="4248361"/>
            <a:ext cx="17101828" cy="3580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 algn="just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Open Sans Light"/>
              </a:rPr>
              <a:t>FN.1 Iniciar Sesión. </a:t>
            </a:r>
          </a:p>
          <a:p>
            <a:pPr marL="734059" lvl="1" indent="-367030" algn="just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Open Sans Light"/>
              </a:rPr>
              <a:t>FN.2 Gestión Alumnos-Pacientes.</a:t>
            </a:r>
          </a:p>
          <a:p>
            <a:pPr marL="734059" lvl="1" indent="-367030" algn="just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Open Sans Light"/>
              </a:rPr>
              <a:t>FN.3 Gestión Personal Interno. </a:t>
            </a:r>
          </a:p>
          <a:p>
            <a:pPr marL="734059" lvl="1" indent="-367030" algn="just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Open Sans Light"/>
              </a:rPr>
              <a:t>FN.4 Gestión Citas médicas. </a:t>
            </a:r>
          </a:p>
          <a:p>
            <a:pPr marL="734059" lvl="1" indent="-367030" algn="just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Open Sans Light"/>
              </a:rPr>
              <a:t>FN.5 Gestión médico.</a:t>
            </a:r>
          </a:p>
          <a:p>
            <a:pPr marL="734059" lvl="1" indent="-367030" algn="just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Open Sans Light"/>
              </a:rPr>
              <a:t>FN.6 Reporte Citas. 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1093965" y="3602854"/>
            <a:ext cx="4331074" cy="5202492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2990594" y="598579"/>
            <a:ext cx="15297406" cy="1533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599"/>
              </a:lnSpc>
            </a:pPr>
            <a:r>
              <a:rPr lang="en-US" sz="9000">
                <a:solidFill>
                  <a:srgbClr val="000000"/>
                </a:solidFill>
                <a:latin typeface="Open Sans Extra Bold"/>
              </a:rPr>
              <a:t>Requisitos Funcionales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t="31103" b="3110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919132" y="3893504"/>
            <a:ext cx="17101828" cy="1780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 algn="just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Open Sans Light"/>
              </a:rPr>
              <a:t>FF.1 Validar Usuario</a:t>
            </a:r>
          </a:p>
          <a:p>
            <a:pPr marL="734059" lvl="1" indent="-367030" algn="just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Open Sans Light"/>
              </a:rPr>
              <a:t>FF.2 Validar Campo </a:t>
            </a:r>
          </a:p>
          <a:p>
            <a:pPr algn="just">
              <a:lnSpc>
                <a:spcPts val="4759"/>
              </a:lnSpc>
            </a:pPr>
            <a:endParaRPr lang="en-US" sz="3399">
              <a:solidFill>
                <a:srgbClr val="000000"/>
              </a:solidFill>
              <a:latin typeface="Open Sans Light"/>
            </a:endParaRP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1560883" y="3684762"/>
            <a:ext cx="3757874" cy="2917477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919132" y="7429207"/>
            <a:ext cx="3518941" cy="249405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2454863" y="598579"/>
            <a:ext cx="16030366" cy="1533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599"/>
              </a:lnSpc>
            </a:pPr>
            <a:r>
              <a:rPr lang="en-US" sz="9000">
                <a:solidFill>
                  <a:srgbClr val="000000"/>
                </a:solidFill>
                <a:latin typeface="Open Sans Extra Bold"/>
              </a:rPr>
              <a:t>Requisitos No Funcionales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3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76251" y="343959"/>
            <a:ext cx="8489616" cy="9599081"/>
            <a:chOff x="0" y="0"/>
            <a:chExt cx="11319488" cy="12798775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20519" r="20519"/>
            <a:stretch>
              <a:fillRect/>
            </a:stretch>
          </p:blipFill>
          <p:spPr>
            <a:xfrm>
              <a:off x="0" y="0"/>
              <a:ext cx="11319488" cy="12798775"/>
            </a:xfrm>
            <a:prstGeom prst="rect">
              <a:avLst/>
            </a:prstGeom>
          </p:spPr>
        </p:pic>
      </p:grpSp>
      <p:sp>
        <p:nvSpPr>
          <p:cNvPr id="4" name="AutoShape 4"/>
          <p:cNvSpPr/>
          <p:nvPr/>
        </p:nvSpPr>
        <p:spPr>
          <a:xfrm rot="5400000">
            <a:off x="9087208" y="6635348"/>
            <a:ext cx="1887806" cy="0"/>
          </a:xfrm>
          <a:prstGeom prst="line">
            <a:avLst/>
          </a:prstGeom>
          <a:ln w="9525" cap="flat">
            <a:solidFill>
              <a:srgbClr val="726753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TextBox 5"/>
          <p:cNvSpPr txBox="1"/>
          <p:nvPr/>
        </p:nvSpPr>
        <p:spPr>
          <a:xfrm>
            <a:off x="9976609" y="4825550"/>
            <a:ext cx="7282691" cy="14926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737"/>
              </a:lnSpc>
            </a:pPr>
            <a:r>
              <a:rPr lang="en-US" sz="9700">
                <a:solidFill>
                  <a:srgbClr val="000000"/>
                </a:solidFill>
                <a:latin typeface="Contrail One Bold"/>
              </a:rPr>
              <a:t>Diseño 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t="31103" b="3110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665691" y="3449070"/>
            <a:ext cx="3388861" cy="3388861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6756090" y="4402103"/>
            <a:ext cx="4775821" cy="1926844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6742107" y="6581073"/>
            <a:ext cx="4449093" cy="3292329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360121" y="278798"/>
            <a:ext cx="13899179" cy="23436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116"/>
              </a:lnSpc>
            </a:pPr>
            <a:r>
              <a:rPr lang="en-US" sz="8600">
                <a:solidFill>
                  <a:srgbClr val="000000"/>
                </a:solidFill>
                <a:latin typeface="Open Sans Extra Bold"/>
              </a:rPr>
              <a:t>Tecnologías y componentes a utilizar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478761" y="6514398"/>
            <a:ext cx="1762720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 Light"/>
              </a:rPr>
              <a:t>Balsamiq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t="31103" b="3110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430014" y="430602"/>
            <a:ext cx="2385922" cy="2299161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721626" y="2729763"/>
            <a:ext cx="6993624" cy="5787827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1257616" y="4044248"/>
            <a:ext cx="6001684" cy="5918902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7905750" y="5623677"/>
            <a:ext cx="3022877" cy="1643689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2889745" y="180975"/>
            <a:ext cx="14238910" cy="1533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599"/>
              </a:lnSpc>
            </a:pPr>
            <a:r>
              <a:rPr lang="en-US" sz="9000">
                <a:solidFill>
                  <a:srgbClr val="000000"/>
                </a:solidFill>
                <a:latin typeface="Open Sans Extra Bold"/>
              </a:rPr>
              <a:t>Bocetos del proyecto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3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200696" y="1099987"/>
            <a:ext cx="7500400" cy="6370681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334500" y="3419418"/>
            <a:ext cx="8241029" cy="5838882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rcRect t="31103" b="3110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8700" y="208583"/>
            <a:ext cx="2375499" cy="244686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6602640" y="1690880"/>
            <a:ext cx="8371017" cy="859612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3288296" y="171450"/>
            <a:ext cx="14999704" cy="1519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96"/>
              </a:lnSpc>
            </a:pPr>
            <a:r>
              <a:rPr lang="en-US" sz="6300">
                <a:solidFill>
                  <a:srgbClr val="000000"/>
                </a:solidFill>
                <a:latin typeface="Open Sans Extra Bold"/>
              </a:rPr>
              <a:t>Diagrama o esquema de interacción de usuarios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3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76251" y="343959"/>
            <a:ext cx="8489616" cy="9599081"/>
            <a:chOff x="0" y="0"/>
            <a:chExt cx="11319488" cy="12798775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19536" r="19536"/>
            <a:stretch>
              <a:fillRect/>
            </a:stretch>
          </p:blipFill>
          <p:spPr>
            <a:xfrm>
              <a:off x="0" y="0"/>
              <a:ext cx="11319488" cy="12798775"/>
            </a:xfrm>
            <a:prstGeom prst="rect">
              <a:avLst/>
            </a:prstGeom>
          </p:spPr>
        </p:pic>
      </p:grpSp>
      <p:sp>
        <p:nvSpPr>
          <p:cNvPr id="4" name="AutoShape 4"/>
          <p:cNvSpPr/>
          <p:nvPr/>
        </p:nvSpPr>
        <p:spPr>
          <a:xfrm rot="5400000">
            <a:off x="9087208" y="6635348"/>
            <a:ext cx="1887806" cy="0"/>
          </a:xfrm>
          <a:prstGeom prst="line">
            <a:avLst/>
          </a:prstGeom>
          <a:ln w="9525" cap="flat">
            <a:solidFill>
              <a:srgbClr val="726753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TextBox 5"/>
          <p:cNvSpPr txBox="1"/>
          <p:nvPr/>
        </p:nvSpPr>
        <p:spPr>
          <a:xfrm>
            <a:off x="9770327" y="3119583"/>
            <a:ext cx="7282691" cy="44644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737"/>
              </a:lnSpc>
            </a:pPr>
            <a:r>
              <a:rPr lang="en-US" sz="9700">
                <a:solidFill>
                  <a:srgbClr val="000000"/>
                </a:solidFill>
                <a:latin typeface="Contrail One Bold"/>
              </a:rPr>
              <a:t>Administrador De Citas Médicas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3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28700" y="478524"/>
            <a:ext cx="3099296" cy="220331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0582217" y="5504711"/>
            <a:ext cx="5023716" cy="4303757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-1486332">
            <a:off x="1373729" y="6354001"/>
            <a:ext cx="4363669" cy="2605176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4479104" y="316599"/>
            <a:ext cx="13808896" cy="1533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599"/>
              </a:lnSpc>
            </a:pPr>
            <a:r>
              <a:rPr lang="en-US" sz="9000">
                <a:solidFill>
                  <a:srgbClr val="000000"/>
                </a:solidFill>
                <a:latin typeface="Open Sans Extra Bold"/>
              </a:rPr>
              <a:t>Conclusiones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968921" y="2762885"/>
            <a:ext cx="13993585" cy="2380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 Light"/>
              </a:rPr>
              <a:t>Hasta el momento los avances que llevamos esta hasta el capitulo de diseño para ver como van a quedar las interfaces de nuestro programa además, queremos seguir implementando mas programas a futuro a empresas que requieran este tipo de scrud 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t="31103" b="3110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-998404" y="16361"/>
            <a:ext cx="10015514" cy="1533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000000"/>
                </a:solidFill>
                <a:latin typeface="Open Sans Extra Bold"/>
              </a:rPr>
              <a:t>Índice 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533400" y="1181100"/>
            <a:ext cx="10113466" cy="97300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 algn="just">
              <a:lnSpc>
                <a:spcPts val="4759"/>
              </a:lnSpc>
              <a:buFont typeface="Arial"/>
              <a:buChar char="•"/>
            </a:pPr>
            <a:r>
              <a:rPr lang="en-US" sz="3200" dirty="0">
                <a:solidFill>
                  <a:srgbClr val="000000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Panorama General  </a:t>
            </a:r>
          </a:p>
          <a:p>
            <a:pPr marL="734059" lvl="1" indent="-367030" algn="just">
              <a:lnSpc>
                <a:spcPts val="4759"/>
              </a:lnSpc>
              <a:buFont typeface="Arial"/>
              <a:buChar char="•"/>
            </a:pPr>
            <a:r>
              <a:rPr lang="en-US" sz="3600" dirty="0" err="1">
                <a:solidFill>
                  <a:srgbClr val="000000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Planteamiento</a:t>
            </a:r>
            <a:r>
              <a:rPr lang="en-US" sz="3600" dirty="0">
                <a:solidFill>
                  <a:srgbClr val="000000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 del </a:t>
            </a:r>
            <a:r>
              <a:rPr lang="en-US" sz="3600" dirty="0" err="1">
                <a:solidFill>
                  <a:srgbClr val="000000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problema</a:t>
            </a:r>
            <a:r>
              <a:rPr lang="en-US" sz="3600" dirty="0">
                <a:solidFill>
                  <a:srgbClr val="000000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 </a:t>
            </a:r>
          </a:p>
          <a:p>
            <a:pPr marL="734059" lvl="1" indent="-367030" algn="just">
              <a:lnSpc>
                <a:spcPts val="4759"/>
              </a:lnSpc>
              <a:buFont typeface="Arial"/>
              <a:buChar char="•"/>
            </a:pPr>
            <a:r>
              <a:rPr lang="en-US" sz="3600" dirty="0" err="1">
                <a:solidFill>
                  <a:srgbClr val="000000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Objetivo</a:t>
            </a:r>
            <a:r>
              <a:rPr lang="en-US" sz="3600" dirty="0">
                <a:solidFill>
                  <a:srgbClr val="000000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 General  </a:t>
            </a:r>
          </a:p>
          <a:p>
            <a:pPr marL="734059" lvl="1" indent="-367030" algn="just">
              <a:lnSpc>
                <a:spcPts val="4759"/>
              </a:lnSpc>
              <a:buFont typeface="Arial"/>
              <a:buChar char="•"/>
            </a:pPr>
            <a:r>
              <a:rPr lang="en-US" sz="3600" dirty="0" err="1">
                <a:solidFill>
                  <a:srgbClr val="000000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Objetivosespecíficos</a:t>
            </a:r>
            <a:endParaRPr lang="en-US" sz="3600" dirty="0">
              <a:solidFill>
                <a:srgbClr val="000000"/>
              </a:solidFill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endParaRPr>
          </a:p>
          <a:p>
            <a:pPr marL="734059" lvl="1" indent="-367030" algn="just">
              <a:lnSpc>
                <a:spcPts val="4759"/>
              </a:lnSpc>
              <a:buFont typeface="Arial"/>
              <a:buChar char="•"/>
            </a:pPr>
            <a:r>
              <a:rPr lang="en-US" sz="3600" dirty="0" err="1">
                <a:solidFill>
                  <a:srgbClr val="000000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Justificación</a:t>
            </a:r>
            <a:endParaRPr lang="en-US" sz="3600" dirty="0">
              <a:solidFill>
                <a:srgbClr val="000000"/>
              </a:solidFill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endParaRPr>
          </a:p>
          <a:p>
            <a:pPr marL="734059" lvl="1" indent="-367030" algn="just">
              <a:lnSpc>
                <a:spcPts val="4759"/>
              </a:lnSpc>
              <a:buFont typeface="Arial"/>
              <a:buChar char="•"/>
            </a:pPr>
            <a:r>
              <a:rPr lang="en-US" sz="3600" dirty="0" err="1">
                <a:solidFill>
                  <a:srgbClr val="000000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Alcances</a:t>
            </a:r>
            <a:r>
              <a:rPr lang="en-US" sz="3600" dirty="0">
                <a:solidFill>
                  <a:srgbClr val="000000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 y </a:t>
            </a:r>
            <a:r>
              <a:rPr lang="en-US" sz="3600" dirty="0" err="1">
                <a:solidFill>
                  <a:srgbClr val="000000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limites</a:t>
            </a:r>
            <a:endParaRPr lang="en-US" sz="3600" dirty="0">
              <a:solidFill>
                <a:srgbClr val="000000"/>
              </a:solidFill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endParaRPr>
          </a:p>
          <a:p>
            <a:pPr marL="734059" lvl="1" indent="-367030" algn="just">
              <a:lnSpc>
                <a:spcPts val="4759"/>
              </a:lnSpc>
              <a:buFont typeface="Arial"/>
              <a:buChar char="•"/>
            </a:pPr>
            <a:r>
              <a:rPr lang="en-US" sz="3600" dirty="0" err="1">
                <a:solidFill>
                  <a:srgbClr val="000000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Planeación</a:t>
            </a:r>
            <a:endParaRPr lang="en-US" sz="3600" dirty="0">
              <a:solidFill>
                <a:srgbClr val="000000"/>
              </a:solidFill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endParaRPr>
          </a:p>
          <a:p>
            <a:pPr marL="734059" lvl="1" indent="-367030" algn="just">
              <a:lnSpc>
                <a:spcPts val="4759"/>
              </a:lnSpc>
              <a:buFont typeface="Arial"/>
              <a:buChar char="•"/>
            </a:pPr>
            <a:r>
              <a:rPr lang="en-US" sz="3600" dirty="0" err="1">
                <a:solidFill>
                  <a:srgbClr val="000000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Requisitos</a:t>
            </a:r>
            <a:r>
              <a:rPr lang="en-US" sz="3600" dirty="0">
                <a:solidFill>
                  <a:srgbClr val="000000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 del Sistema</a:t>
            </a:r>
          </a:p>
          <a:p>
            <a:pPr marL="734059" lvl="1" indent="-367030" algn="just">
              <a:lnSpc>
                <a:spcPts val="4759"/>
              </a:lnSpc>
              <a:buFont typeface="Arial"/>
              <a:buChar char="•"/>
            </a:pPr>
            <a:r>
              <a:rPr lang="en-US" sz="3600" dirty="0" err="1">
                <a:solidFill>
                  <a:srgbClr val="000000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RequisitosFuncionales</a:t>
            </a:r>
            <a:endParaRPr lang="en-US" sz="3600" dirty="0">
              <a:solidFill>
                <a:srgbClr val="000000"/>
              </a:solidFill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endParaRPr>
          </a:p>
          <a:p>
            <a:pPr marL="734059" lvl="1" indent="-367030" algn="just">
              <a:lnSpc>
                <a:spcPts val="4759"/>
              </a:lnSpc>
              <a:buFont typeface="Arial"/>
              <a:buChar char="•"/>
            </a:pPr>
            <a:r>
              <a:rPr lang="en-US" sz="3600" dirty="0" err="1">
                <a:solidFill>
                  <a:srgbClr val="000000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Requisitos</a:t>
            </a:r>
            <a:r>
              <a:rPr lang="en-US" sz="3600" dirty="0">
                <a:solidFill>
                  <a:srgbClr val="000000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 No </a:t>
            </a:r>
            <a:r>
              <a:rPr lang="en-US" sz="3600" dirty="0" err="1">
                <a:solidFill>
                  <a:srgbClr val="000000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Funcionales</a:t>
            </a:r>
            <a:endParaRPr lang="en-US" sz="3600" dirty="0">
              <a:solidFill>
                <a:srgbClr val="000000"/>
              </a:solidFill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endParaRPr>
          </a:p>
          <a:p>
            <a:pPr marL="734059" lvl="1" indent="-367030" algn="just">
              <a:lnSpc>
                <a:spcPts val="4759"/>
              </a:lnSpc>
              <a:buFont typeface="Arial"/>
              <a:buChar char="•"/>
            </a:pPr>
            <a:r>
              <a:rPr lang="en-US" sz="3600" dirty="0" err="1">
                <a:solidFill>
                  <a:srgbClr val="000000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Tecnologías</a:t>
            </a:r>
            <a:r>
              <a:rPr lang="en-US" sz="3600" dirty="0">
                <a:solidFill>
                  <a:srgbClr val="000000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 y </a:t>
            </a:r>
            <a:r>
              <a:rPr lang="en-US" sz="3600" dirty="0" err="1">
                <a:solidFill>
                  <a:srgbClr val="000000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componentes</a:t>
            </a:r>
            <a:r>
              <a:rPr lang="en-US" sz="3600" dirty="0">
                <a:solidFill>
                  <a:srgbClr val="000000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 a utilizer</a:t>
            </a:r>
          </a:p>
          <a:p>
            <a:pPr marL="734059" lvl="1" indent="-367030" algn="just">
              <a:lnSpc>
                <a:spcPts val="4759"/>
              </a:lnSpc>
              <a:buFont typeface="Arial"/>
              <a:buChar char="•"/>
            </a:pPr>
            <a:r>
              <a:rPr lang="en-US" sz="3600" dirty="0" err="1">
                <a:solidFill>
                  <a:srgbClr val="000000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Bocetos</a:t>
            </a:r>
            <a:r>
              <a:rPr lang="en-US" sz="3600" dirty="0">
                <a:solidFill>
                  <a:srgbClr val="000000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 del Proyecto</a:t>
            </a:r>
          </a:p>
          <a:p>
            <a:pPr marL="734059" lvl="1" indent="-367030" algn="just">
              <a:lnSpc>
                <a:spcPts val="4759"/>
              </a:lnSpc>
              <a:buFont typeface="Arial"/>
              <a:buChar char="•"/>
            </a:pPr>
            <a:r>
              <a:rPr lang="en-US" sz="3600" dirty="0" err="1">
                <a:solidFill>
                  <a:srgbClr val="000000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Diagrama</a:t>
            </a:r>
            <a:r>
              <a:rPr lang="en-US" sz="3600" dirty="0">
                <a:solidFill>
                  <a:srgbClr val="000000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 o </a:t>
            </a:r>
            <a:r>
              <a:rPr lang="en-US" sz="3600" dirty="0" err="1">
                <a:solidFill>
                  <a:srgbClr val="000000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esquema</a:t>
            </a:r>
            <a:r>
              <a:rPr lang="en-US" sz="3600" dirty="0">
                <a:solidFill>
                  <a:srgbClr val="000000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 de </a:t>
            </a:r>
            <a:r>
              <a:rPr lang="en-US" sz="3600" dirty="0" err="1">
                <a:solidFill>
                  <a:srgbClr val="000000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interacción</a:t>
            </a:r>
            <a:r>
              <a:rPr lang="en-US" sz="3600" dirty="0">
                <a:solidFill>
                  <a:srgbClr val="000000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 de </a:t>
            </a:r>
            <a:r>
              <a:rPr lang="en-US" sz="3600" dirty="0" err="1">
                <a:solidFill>
                  <a:srgbClr val="000000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usuarios</a:t>
            </a:r>
            <a:endParaRPr lang="en-US" sz="3600" dirty="0">
              <a:solidFill>
                <a:srgbClr val="000000"/>
              </a:solidFill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endParaRPr>
          </a:p>
          <a:p>
            <a:pPr marL="734059" lvl="1" indent="-367030" algn="just">
              <a:lnSpc>
                <a:spcPts val="4759"/>
              </a:lnSpc>
              <a:buFont typeface="Arial"/>
              <a:buChar char="•"/>
            </a:pPr>
            <a:r>
              <a:rPr lang="en-US" sz="3600" dirty="0" err="1">
                <a:solidFill>
                  <a:srgbClr val="000000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Conclusiones</a:t>
            </a:r>
            <a:endParaRPr lang="en-US" sz="3600" dirty="0">
              <a:solidFill>
                <a:srgbClr val="000000"/>
              </a:solidFill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endParaRPr>
          </a:p>
          <a:p>
            <a:pPr algn="just">
              <a:lnSpc>
                <a:spcPts val="4759"/>
              </a:lnSpc>
            </a:pPr>
            <a:endParaRPr lang="en-US" sz="1200" dirty="0">
              <a:solidFill>
                <a:srgbClr val="000000"/>
              </a:solidFill>
              <a:latin typeface="Arim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rcRect t="31103" b="3110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205255" y="160859"/>
            <a:ext cx="2933513" cy="2421482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9955984" y="5942839"/>
            <a:ext cx="7539832" cy="386658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3344024" y="523875"/>
            <a:ext cx="13223920" cy="1467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040"/>
              </a:lnSpc>
            </a:pPr>
            <a:r>
              <a:rPr lang="en-US" sz="8600">
                <a:solidFill>
                  <a:srgbClr val="000000"/>
                </a:solidFill>
                <a:latin typeface="Open Sans Extra Bold"/>
              </a:rPr>
              <a:t>Panorama General  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14350" y="3554134"/>
            <a:ext cx="17259300" cy="1780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 Light"/>
              </a:rPr>
              <a:t>El problema que se pretende resolver está ubicado dentro de las instalaciones de la Universidad Politécnica Del Estado de Morelos. </a:t>
            </a:r>
          </a:p>
          <a:p>
            <a:pPr algn="just">
              <a:lnSpc>
                <a:spcPts val="4759"/>
              </a:lnSpc>
            </a:pPr>
            <a:endParaRPr lang="en-US" sz="3399">
              <a:solidFill>
                <a:srgbClr val="000000"/>
              </a:solidFill>
              <a:latin typeface="Open Sans Light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514350" y="5197518"/>
            <a:ext cx="17259300" cy="1186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 algn="just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Open Sans Light"/>
              </a:rPr>
              <a:t>Evitar perder mucho tiempo de los pacientes </a:t>
            </a:r>
          </a:p>
          <a:p>
            <a:pPr marL="734059" lvl="1" indent="-367030" algn="just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Open Sans Light"/>
              </a:rPr>
              <a:t>Ayudar a evitar aglomeraciones.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t="31103" b="3110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4007882" y="6849036"/>
            <a:ext cx="3022106" cy="3022106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3318092" y="723958"/>
            <a:ext cx="10689790" cy="20245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654"/>
              </a:lnSpc>
            </a:pPr>
            <a:r>
              <a:rPr lang="en-US" sz="8600" spc="-266">
                <a:solidFill>
                  <a:srgbClr val="000000"/>
                </a:solidFill>
                <a:latin typeface="Open Sans Extra Bold"/>
              </a:rPr>
              <a:t>Planteamiento  del  problema  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606758" y="3601085"/>
            <a:ext cx="13057745" cy="47590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699" lvl="1" indent="-367350" algn="just">
              <a:lnSpc>
                <a:spcPts val="6908"/>
              </a:lnSpc>
              <a:buFont typeface="Arial"/>
              <a:buChar char="•"/>
            </a:pPr>
            <a:r>
              <a:rPr lang="en-US" sz="3402" dirty="0" err="1">
                <a:solidFill>
                  <a:srgbClr val="000000"/>
                </a:solidFill>
                <a:latin typeface="Open Sans Light"/>
              </a:rPr>
              <a:t>Ubicado</a:t>
            </a:r>
            <a:r>
              <a:rPr lang="en-US" sz="3402" dirty="0">
                <a:solidFill>
                  <a:srgbClr val="000000"/>
                </a:solidFill>
                <a:latin typeface="Open Sans Light"/>
              </a:rPr>
              <a:t> </a:t>
            </a:r>
            <a:r>
              <a:rPr lang="en-US" sz="3402" dirty="0" err="1">
                <a:solidFill>
                  <a:srgbClr val="000000"/>
                </a:solidFill>
                <a:latin typeface="Open Sans Light"/>
              </a:rPr>
              <a:t>en</a:t>
            </a:r>
            <a:r>
              <a:rPr lang="en-US" sz="3402" dirty="0">
                <a:solidFill>
                  <a:srgbClr val="000000"/>
                </a:solidFill>
                <a:latin typeface="Open Sans Light"/>
              </a:rPr>
              <a:t> el </a:t>
            </a:r>
            <a:r>
              <a:rPr lang="en-US" sz="3402" dirty="0" err="1">
                <a:solidFill>
                  <a:srgbClr val="000000"/>
                </a:solidFill>
                <a:latin typeface="Open Sans Light"/>
              </a:rPr>
              <a:t>edificio</a:t>
            </a:r>
            <a:r>
              <a:rPr lang="en-US" sz="3402" dirty="0">
                <a:solidFill>
                  <a:srgbClr val="000000"/>
                </a:solidFill>
                <a:latin typeface="Open Sans Light"/>
              </a:rPr>
              <a:t> UD2</a:t>
            </a:r>
          </a:p>
          <a:p>
            <a:pPr marL="734699" lvl="1" indent="-367350" algn="just">
              <a:lnSpc>
                <a:spcPts val="6908"/>
              </a:lnSpc>
              <a:buFont typeface="Arial"/>
              <a:buChar char="•"/>
            </a:pPr>
            <a:r>
              <a:rPr lang="en-US" sz="3402" dirty="0" err="1">
                <a:solidFill>
                  <a:srgbClr val="000000"/>
                </a:solidFill>
                <a:latin typeface="Open Sans Light"/>
              </a:rPr>
              <a:t>Problemas</a:t>
            </a:r>
            <a:r>
              <a:rPr lang="en-US" sz="3402" dirty="0">
                <a:solidFill>
                  <a:srgbClr val="000000"/>
                </a:solidFill>
                <a:latin typeface="Open Sans Light"/>
              </a:rPr>
              <a:t> al </a:t>
            </a:r>
            <a:r>
              <a:rPr lang="en-US" sz="3402" dirty="0" err="1">
                <a:solidFill>
                  <a:srgbClr val="000000"/>
                </a:solidFill>
                <a:latin typeface="Open Sans Light"/>
              </a:rPr>
              <a:t>organizar</a:t>
            </a:r>
            <a:r>
              <a:rPr lang="en-US" sz="3402" dirty="0">
                <a:solidFill>
                  <a:srgbClr val="000000"/>
                </a:solidFill>
                <a:latin typeface="Open Sans Light"/>
              </a:rPr>
              <a:t> las </a:t>
            </a:r>
            <a:r>
              <a:rPr lang="en-US" sz="3402" dirty="0" err="1">
                <a:solidFill>
                  <a:srgbClr val="000000"/>
                </a:solidFill>
                <a:latin typeface="Open Sans Light"/>
              </a:rPr>
              <a:t>citas</a:t>
            </a:r>
            <a:r>
              <a:rPr lang="en-US" sz="3402" dirty="0">
                <a:solidFill>
                  <a:srgbClr val="000000"/>
                </a:solidFill>
                <a:latin typeface="Open Sans Light"/>
              </a:rPr>
              <a:t> de los </a:t>
            </a:r>
            <a:r>
              <a:rPr lang="en-US" sz="3402" dirty="0" err="1">
                <a:solidFill>
                  <a:srgbClr val="000000"/>
                </a:solidFill>
                <a:latin typeface="Open Sans Light"/>
              </a:rPr>
              <a:t>Alumnos</a:t>
            </a:r>
            <a:r>
              <a:rPr lang="en-US" sz="3402" dirty="0">
                <a:solidFill>
                  <a:srgbClr val="000000"/>
                </a:solidFill>
                <a:latin typeface="Open Sans Light"/>
              </a:rPr>
              <a:t> y el personal </a:t>
            </a:r>
          </a:p>
          <a:p>
            <a:pPr marL="734699" lvl="1" indent="-367350" algn="just">
              <a:lnSpc>
                <a:spcPts val="6908"/>
              </a:lnSpc>
              <a:buFont typeface="Arial"/>
              <a:buChar char="•"/>
            </a:pPr>
            <a:r>
              <a:rPr lang="en-US" sz="3402" dirty="0" err="1">
                <a:solidFill>
                  <a:srgbClr val="000000"/>
                </a:solidFill>
                <a:latin typeface="Open Sans Light"/>
              </a:rPr>
              <a:t>Tienes</a:t>
            </a:r>
            <a:r>
              <a:rPr lang="en-US" sz="3402" dirty="0">
                <a:solidFill>
                  <a:srgbClr val="000000"/>
                </a:solidFill>
                <a:latin typeface="Open Sans Light"/>
              </a:rPr>
              <a:t> que </a:t>
            </a:r>
            <a:r>
              <a:rPr lang="en-US" sz="3402" dirty="0" err="1">
                <a:solidFill>
                  <a:srgbClr val="000000"/>
                </a:solidFill>
                <a:latin typeface="Open Sans Light"/>
              </a:rPr>
              <a:t>esperar</a:t>
            </a:r>
            <a:r>
              <a:rPr lang="en-US" sz="3402" dirty="0">
                <a:solidFill>
                  <a:srgbClr val="000000"/>
                </a:solidFill>
                <a:latin typeface="Open Sans Light"/>
              </a:rPr>
              <a:t> un </a:t>
            </a:r>
            <a:r>
              <a:rPr lang="en-US" sz="3402" dirty="0" err="1">
                <a:solidFill>
                  <a:srgbClr val="000000"/>
                </a:solidFill>
                <a:latin typeface="Open Sans Light"/>
              </a:rPr>
              <a:t>tiempo</a:t>
            </a:r>
            <a:r>
              <a:rPr lang="en-US" sz="3402" dirty="0">
                <a:solidFill>
                  <a:srgbClr val="000000"/>
                </a:solidFill>
                <a:latin typeface="Open Sans Light"/>
              </a:rPr>
              <a:t> considerable para ser </a:t>
            </a:r>
            <a:r>
              <a:rPr lang="en-US" sz="3402" dirty="0" err="1">
                <a:solidFill>
                  <a:srgbClr val="000000"/>
                </a:solidFill>
                <a:latin typeface="Open Sans Light"/>
              </a:rPr>
              <a:t>atendidos</a:t>
            </a:r>
            <a:endParaRPr lang="en-US" sz="3402" dirty="0">
              <a:solidFill>
                <a:srgbClr val="000000"/>
              </a:solidFill>
              <a:latin typeface="Open Sans Light"/>
            </a:endParaRPr>
          </a:p>
          <a:p>
            <a:pPr marL="734699" lvl="1" indent="-367350" algn="just">
              <a:lnSpc>
                <a:spcPts val="6908"/>
              </a:lnSpc>
              <a:buFont typeface="Arial"/>
              <a:buChar char="•"/>
            </a:pPr>
            <a:r>
              <a:rPr lang="en-US" sz="3402" dirty="0" err="1">
                <a:solidFill>
                  <a:srgbClr val="000000"/>
                </a:solidFill>
                <a:latin typeface="Open Sans Light"/>
              </a:rPr>
              <a:t>En</a:t>
            </a:r>
            <a:r>
              <a:rPr lang="en-US" sz="3402" dirty="0">
                <a:solidFill>
                  <a:srgbClr val="000000"/>
                </a:solidFill>
                <a:latin typeface="Open Sans Light"/>
              </a:rPr>
              <a:t> </a:t>
            </a:r>
            <a:r>
              <a:rPr lang="en-US" sz="3402" dirty="0" err="1">
                <a:solidFill>
                  <a:srgbClr val="000000"/>
                </a:solidFill>
                <a:latin typeface="Open Sans Light"/>
              </a:rPr>
              <a:t>ocasiones</a:t>
            </a:r>
            <a:r>
              <a:rPr lang="en-US" sz="3402" dirty="0">
                <a:solidFill>
                  <a:srgbClr val="000000"/>
                </a:solidFill>
                <a:latin typeface="Open Sans Light"/>
              </a:rPr>
              <a:t> no se </a:t>
            </a:r>
            <a:r>
              <a:rPr lang="en-US" sz="3402" dirty="0" err="1">
                <a:solidFill>
                  <a:srgbClr val="000000"/>
                </a:solidFill>
                <a:latin typeface="Open Sans Light"/>
              </a:rPr>
              <a:t>encuentran</a:t>
            </a:r>
            <a:r>
              <a:rPr lang="en-US" sz="3402" dirty="0">
                <a:solidFill>
                  <a:srgbClr val="000000"/>
                </a:solidFill>
                <a:latin typeface="Open Sans Light"/>
              </a:rPr>
              <a:t> los doctor </a:t>
            </a:r>
          </a:p>
          <a:p>
            <a:pPr algn="just">
              <a:lnSpc>
                <a:spcPts val="4764"/>
              </a:lnSpc>
            </a:pPr>
            <a:endParaRPr lang="en-US" sz="3402" dirty="0">
              <a:solidFill>
                <a:srgbClr val="000000"/>
              </a:solidFill>
              <a:latin typeface="Open Sans Light"/>
            </a:endParaRPr>
          </a:p>
          <a:p>
            <a:pPr algn="just">
              <a:lnSpc>
                <a:spcPts val="4764"/>
              </a:lnSpc>
            </a:pPr>
            <a:endParaRPr lang="en-US" sz="3402" dirty="0">
              <a:solidFill>
                <a:srgbClr val="000000"/>
              </a:solidFill>
              <a:latin typeface="Open Sans Ligh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t="31103" b="3110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410510" y="287365"/>
            <a:ext cx="2112935" cy="211293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0363200" y="5143500"/>
            <a:ext cx="7792570" cy="5863082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2990594" y="594525"/>
            <a:ext cx="13739458" cy="1475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109"/>
              </a:lnSpc>
            </a:pPr>
            <a:r>
              <a:rPr lang="en-US" sz="8649">
                <a:solidFill>
                  <a:srgbClr val="000000"/>
                </a:solidFill>
                <a:latin typeface="Open Sans Extra Bold"/>
              </a:rPr>
              <a:t>Objetivo General  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523444" y="3567909"/>
            <a:ext cx="13935755" cy="17986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4759"/>
              </a:lnSpc>
            </a:pPr>
            <a:r>
              <a:rPr lang="en-US" sz="3399" dirty="0" err="1">
                <a:solidFill>
                  <a:srgbClr val="000000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Desarrollar</a:t>
            </a:r>
            <a:r>
              <a:rPr lang="en-US" sz="3399" dirty="0">
                <a:solidFill>
                  <a:srgbClr val="000000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 un software de </a:t>
            </a:r>
            <a:r>
              <a:rPr lang="en-US" sz="3399" dirty="0" err="1">
                <a:solidFill>
                  <a:srgbClr val="000000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escritorio</a:t>
            </a:r>
            <a:r>
              <a:rPr lang="en-US" sz="3399" dirty="0">
                <a:solidFill>
                  <a:srgbClr val="000000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 para la </a:t>
            </a:r>
            <a:r>
              <a:rPr lang="en-US" sz="3399" dirty="0" err="1">
                <a:solidFill>
                  <a:srgbClr val="000000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gestión</a:t>
            </a:r>
            <a:r>
              <a:rPr lang="en-US" sz="3399" dirty="0">
                <a:solidFill>
                  <a:srgbClr val="000000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 de </a:t>
            </a:r>
            <a:r>
              <a:rPr lang="en-US" sz="3399" dirty="0" err="1">
                <a:solidFill>
                  <a:srgbClr val="000000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citas</a:t>
            </a:r>
            <a:r>
              <a:rPr lang="en-US" sz="3399" dirty="0">
                <a:solidFill>
                  <a:srgbClr val="000000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médicas</a:t>
            </a:r>
            <a:r>
              <a:rPr lang="en-US" sz="3399" dirty="0">
                <a:solidFill>
                  <a:srgbClr val="000000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 de los </a:t>
            </a:r>
            <a:r>
              <a:rPr lang="en-US" sz="3399" dirty="0" err="1">
                <a:solidFill>
                  <a:srgbClr val="000000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alumnos</a:t>
            </a:r>
            <a:r>
              <a:rPr lang="en-US" sz="3399" dirty="0">
                <a:solidFill>
                  <a:srgbClr val="000000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 y personal de la Universidad </a:t>
            </a:r>
            <a:r>
              <a:rPr lang="en-US" sz="3399" dirty="0" err="1">
                <a:solidFill>
                  <a:srgbClr val="000000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Politécnica</a:t>
            </a:r>
            <a:r>
              <a:rPr lang="en-US" sz="3399" dirty="0">
                <a:solidFill>
                  <a:srgbClr val="000000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 </a:t>
            </a:r>
            <a:r>
              <a:rPr lang="en-US" sz="3200" dirty="0">
                <a:solidFill>
                  <a:srgbClr val="000000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del Estado de Morelos.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t="31103" b="3110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410510" y="287365"/>
            <a:ext cx="2112935" cy="211293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1769399" y="2683005"/>
            <a:ext cx="6373607" cy="5608774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2990594" y="594525"/>
            <a:ext cx="13739458" cy="1475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109"/>
              </a:lnSpc>
            </a:pPr>
            <a:r>
              <a:rPr lang="en-US" sz="8649">
                <a:solidFill>
                  <a:srgbClr val="000000"/>
                </a:solidFill>
                <a:latin typeface="Open Sans Extra Bold"/>
              </a:rPr>
              <a:t>Objetivos específicos 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207500" y="2784372"/>
            <a:ext cx="10374899" cy="54920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34059" lvl="1" indent="-367030" algn="just">
              <a:lnSpc>
                <a:spcPts val="4759"/>
              </a:lnSpc>
              <a:buFont typeface="Arial"/>
              <a:buChar char="•"/>
            </a:pPr>
            <a:r>
              <a:rPr lang="en-US" sz="3399" dirty="0" err="1">
                <a:solidFill>
                  <a:srgbClr val="000000"/>
                </a:solidFill>
                <a:latin typeface="Open Sans Light"/>
              </a:rPr>
              <a:t>Diseñar</a:t>
            </a:r>
            <a:r>
              <a:rPr lang="en-US" sz="3399" dirty="0">
                <a:solidFill>
                  <a:srgbClr val="000000"/>
                </a:solidFill>
                <a:latin typeface="Open Sans Light"/>
              </a:rPr>
              <a:t> un </a:t>
            </a:r>
            <a:r>
              <a:rPr lang="en-US" sz="3399" dirty="0" err="1">
                <a:solidFill>
                  <a:srgbClr val="000000"/>
                </a:solidFill>
                <a:latin typeface="Open Sans Light"/>
              </a:rPr>
              <a:t>formato</a:t>
            </a:r>
            <a:r>
              <a:rPr lang="en-US" sz="3399" dirty="0">
                <a:solidFill>
                  <a:srgbClr val="000000"/>
                </a:solidFill>
                <a:latin typeface="Open Sans Light"/>
              </a:rPr>
              <a:t> de </a:t>
            </a:r>
            <a:r>
              <a:rPr lang="en-US" sz="3399" dirty="0" err="1">
                <a:solidFill>
                  <a:srgbClr val="000000"/>
                </a:solidFill>
                <a:latin typeface="Open Sans Light"/>
              </a:rPr>
              <a:t>registro</a:t>
            </a:r>
            <a:r>
              <a:rPr lang="en-US" sz="3399" dirty="0">
                <a:solidFill>
                  <a:srgbClr val="000000"/>
                </a:solidFill>
                <a:latin typeface="Open Sans Light"/>
              </a:rPr>
              <a:t> para los </a:t>
            </a:r>
            <a:r>
              <a:rPr lang="en-US" sz="3399" dirty="0" err="1">
                <a:solidFill>
                  <a:srgbClr val="000000"/>
                </a:solidFill>
                <a:latin typeface="Open Sans Light"/>
              </a:rPr>
              <a:t>alumnos</a:t>
            </a:r>
            <a:r>
              <a:rPr lang="en-US" sz="3399" dirty="0">
                <a:solidFill>
                  <a:srgbClr val="000000"/>
                </a:solidFill>
                <a:latin typeface="Open Sans Light"/>
              </a:rPr>
              <a:t> y personal de la </a:t>
            </a:r>
            <a:r>
              <a:rPr lang="en-US" sz="3399" dirty="0" err="1">
                <a:solidFill>
                  <a:srgbClr val="000000"/>
                </a:solidFill>
                <a:latin typeface="Open Sans Light"/>
              </a:rPr>
              <a:t>universidad</a:t>
            </a:r>
            <a:r>
              <a:rPr lang="en-US" sz="3399" dirty="0">
                <a:solidFill>
                  <a:srgbClr val="000000"/>
                </a:solidFill>
                <a:latin typeface="Open Sans Light"/>
              </a:rPr>
              <a:t>.</a:t>
            </a:r>
          </a:p>
          <a:p>
            <a:pPr marL="734059" lvl="1" indent="-367030" algn="just">
              <a:lnSpc>
                <a:spcPts val="4759"/>
              </a:lnSpc>
              <a:buFont typeface="Arial"/>
              <a:buChar char="•"/>
            </a:pPr>
            <a:r>
              <a:rPr lang="en-US" sz="3200" dirty="0" err="1">
                <a:solidFill>
                  <a:srgbClr val="000000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En</a:t>
            </a:r>
            <a:r>
              <a:rPr lang="en-US" sz="3200" dirty="0">
                <a:solidFill>
                  <a:srgbClr val="000000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 el </a:t>
            </a:r>
            <a:r>
              <a:rPr lang="en-US" sz="3200" dirty="0" err="1">
                <a:solidFill>
                  <a:srgbClr val="000000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registro</a:t>
            </a:r>
            <a:r>
              <a:rPr lang="en-US" sz="3200" dirty="0">
                <a:solidFill>
                  <a:srgbClr val="000000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 de un </a:t>
            </a:r>
            <a:r>
              <a:rPr lang="en-US" sz="3200" dirty="0" err="1">
                <a:solidFill>
                  <a:srgbClr val="000000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paciente</a:t>
            </a:r>
            <a:r>
              <a:rPr lang="en-US" sz="3200" dirty="0">
                <a:solidFill>
                  <a:srgbClr val="000000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 se </a:t>
            </a:r>
            <a:r>
              <a:rPr lang="en-US" sz="3200" dirty="0" err="1">
                <a:solidFill>
                  <a:srgbClr val="000000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solicitan</a:t>
            </a:r>
            <a:r>
              <a:rPr lang="en-US" sz="3200" dirty="0">
                <a:solidFill>
                  <a:srgbClr val="000000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datos</a:t>
            </a:r>
            <a:r>
              <a:rPr lang="en-US" sz="3200" dirty="0">
                <a:solidFill>
                  <a:srgbClr val="000000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como</a:t>
            </a:r>
            <a:r>
              <a:rPr lang="en-US" sz="3200" dirty="0">
                <a:solidFill>
                  <a:srgbClr val="000000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si</a:t>
            </a:r>
            <a:r>
              <a:rPr lang="en-US" sz="3200" dirty="0">
                <a:solidFill>
                  <a:srgbClr val="000000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 el </a:t>
            </a:r>
            <a:r>
              <a:rPr lang="en-US" sz="3200" dirty="0" err="1">
                <a:solidFill>
                  <a:srgbClr val="000000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paciente</a:t>
            </a:r>
            <a:r>
              <a:rPr lang="en-US" sz="3200" dirty="0">
                <a:solidFill>
                  <a:srgbClr val="000000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 es </a:t>
            </a:r>
            <a:r>
              <a:rPr lang="en-US" sz="3200" dirty="0" err="1">
                <a:solidFill>
                  <a:srgbClr val="000000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estudiante</a:t>
            </a:r>
            <a:r>
              <a:rPr lang="en-US" sz="3200" dirty="0">
                <a:solidFill>
                  <a:srgbClr val="000000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 o personal de la </a:t>
            </a:r>
            <a:r>
              <a:rPr lang="en-US" sz="3200" dirty="0" err="1">
                <a:solidFill>
                  <a:srgbClr val="000000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universidad</a:t>
            </a:r>
            <a:r>
              <a:rPr lang="en-US" sz="3200" dirty="0">
                <a:solidFill>
                  <a:srgbClr val="000000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 </a:t>
            </a:r>
          </a:p>
          <a:p>
            <a:pPr marL="734059" lvl="1" indent="-367030" algn="just">
              <a:lnSpc>
                <a:spcPts val="4759"/>
              </a:lnSpc>
              <a:buFont typeface="Arial"/>
              <a:buChar char="•"/>
            </a:pPr>
            <a:r>
              <a:rPr lang="en-US" sz="3200" dirty="0" err="1">
                <a:solidFill>
                  <a:srgbClr val="000000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Crear</a:t>
            </a:r>
            <a:r>
              <a:rPr lang="en-US" sz="3200" dirty="0">
                <a:solidFill>
                  <a:srgbClr val="000000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 una base de </a:t>
            </a:r>
            <a:r>
              <a:rPr lang="en-US" sz="3200" dirty="0" err="1">
                <a:solidFill>
                  <a:srgbClr val="000000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datos</a:t>
            </a:r>
            <a:r>
              <a:rPr lang="en-US" sz="3200" dirty="0">
                <a:solidFill>
                  <a:srgbClr val="000000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 que </a:t>
            </a:r>
            <a:r>
              <a:rPr lang="en-US" sz="3200" dirty="0" err="1">
                <a:solidFill>
                  <a:srgbClr val="000000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almacene</a:t>
            </a:r>
            <a:r>
              <a:rPr lang="en-US" sz="3200" dirty="0">
                <a:solidFill>
                  <a:srgbClr val="000000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 la </a:t>
            </a:r>
            <a:r>
              <a:rPr lang="en-US" sz="3200" dirty="0" err="1">
                <a:solidFill>
                  <a:srgbClr val="000000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información</a:t>
            </a:r>
            <a:r>
              <a:rPr lang="en-US" sz="3200" dirty="0">
                <a:solidFill>
                  <a:srgbClr val="000000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 de </a:t>
            </a:r>
            <a:r>
              <a:rPr lang="en-US" sz="3200" dirty="0" err="1">
                <a:solidFill>
                  <a:srgbClr val="000000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cada</a:t>
            </a:r>
            <a:r>
              <a:rPr lang="en-US" sz="3200" dirty="0">
                <a:solidFill>
                  <a:srgbClr val="000000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paciente</a:t>
            </a:r>
            <a:r>
              <a:rPr lang="en-US" sz="3200" dirty="0">
                <a:solidFill>
                  <a:srgbClr val="000000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.</a:t>
            </a:r>
          </a:p>
          <a:p>
            <a:pPr marL="734059" lvl="1" indent="-367030" algn="just">
              <a:lnSpc>
                <a:spcPts val="4759"/>
              </a:lnSpc>
              <a:buFont typeface="Arial"/>
              <a:buChar char="•"/>
            </a:pPr>
            <a:r>
              <a:rPr lang="en-US" sz="3200" dirty="0">
                <a:solidFill>
                  <a:srgbClr val="000000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Tener </a:t>
            </a:r>
            <a:r>
              <a:rPr lang="en-US" sz="3200" dirty="0" err="1">
                <a:solidFill>
                  <a:srgbClr val="000000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administrador</a:t>
            </a:r>
            <a:r>
              <a:rPr lang="en-US" sz="3200" dirty="0">
                <a:solidFill>
                  <a:srgbClr val="000000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 del software que </a:t>
            </a:r>
            <a:r>
              <a:rPr lang="en-US" sz="3200" dirty="0" err="1">
                <a:solidFill>
                  <a:srgbClr val="000000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manipularan</a:t>
            </a:r>
            <a:r>
              <a:rPr lang="en-US" sz="3200" dirty="0">
                <a:solidFill>
                  <a:srgbClr val="000000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 la </a:t>
            </a:r>
            <a:r>
              <a:rPr lang="en-US" sz="3200" dirty="0" err="1">
                <a:solidFill>
                  <a:srgbClr val="000000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información</a:t>
            </a:r>
            <a:r>
              <a:rPr lang="en-US" sz="3200" dirty="0">
                <a:solidFill>
                  <a:srgbClr val="000000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 una </a:t>
            </a:r>
            <a:r>
              <a:rPr lang="en-US" sz="3200" dirty="0" err="1">
                <a:solidFill>
                  <a:srgbClr val="000000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vez</a:t>
            </a:r>
            <a:r>
              <a:rPr lang="en-US" sz="3200" dirty="0">
                <a:solidFill>
                  <a:srgbClr val="000000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registrado</a:t>
            </a:r>
            <a:r>
              <a:rPr lang="en-US" sz="3200" dirty="0">
                <a:solidFill>
                  <a:srgbClr val="000000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 el </a:t>
            </a:r>
            <a:r>
              <a:rPr lang="en-US" sz="3200" dirty="0" err="1">
                <a:solidFill>
                  <a:srgbClr val="000000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paciente</a:t>
            </a:r>
            <a:r>
              <a:rPr lang="en-US" sz="3200" dirty="0">
                <a:solidFill>
                  <a:srgbClr val="000000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t="31103" b="3110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1547228" y="4033863"/>
            <a:ext cx="4969122" cy="3480607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3052471" y="593734"/>
            <a:ext cx="9707224" cy="1533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599"/>
              </a:lnSpc>
            </a:pPr>
            <a:r>
              <a:rPr lang="en-US" sz="9000">
                <a:solidFill>
                  <a:srgbClr val="000000"/>
                </a:solidFill>
                <a:latin typeface="Open Sans Extra Bold"/>
              </a:rPr>
              <a:t>Justificación 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4200165"/>
            <a:ext cx="9949274" cy="33475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276"/>
              </a:lnSpc>
            </a:pPr>
            <a:r>
              <a:rPr lang="en-US" sz="3768" dirty="0">
                <a:solidFill>
                  <a:srgbClr val="000000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El software </a:t>
            </a:r>
            <a:r>
              <a:rPr lang="en-US" sz="3768" dirty="0" err="1">
                <a:solidFill>
                  <a:srgbClr val="000000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será</a:t>
            </a:r>
            <a:r>
              <a:rPr lang="en-US" sz="3768" dirty="0">
                <a:solidFill>
                  <a:srgbClr val="000000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 de gran </a:t>
            </a:r>
            <a:r>
              <a:rPr lang="en-US" sz="3768" dirty="0" err="1">
                <a:solidFill>
                  <a:srgbClr val="000000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ayuda</a:t>
            </a:r>
            <a:r>
              <a:rPr lang="en-US" sz="3768" dirty="0">
                <a:solidFill>
                  <a:srgbClr val="000000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 para la Universidad </a:t>
            </a:r>
            <a:r>
              <a:rPr lang="en-US" sz="3768" dirty="0" err="1">
                <a:solidFill>
                  <a:srgbClr val="000000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Politécnica</a:t>
            </a:r>
            <a:r>
              <a:rPr lang="en-US" sz="3768" dirty="0">
                <a:solidFill>
                  <a:srgbClr val="000000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 del Estado de Morelos </a:t>
            </a:r>
            <a:r>
              <a:rPr lang="en-US" sz="3768" dirty="0" err="1">
                <a:solidFill>
                  <a:srgbClr val="000000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ya</a:t>
            </a:r>
            <a:r>
              <a:rPr lang="en-US" sz="3768" dirty="0">
                <a:solidFill>
                  <a:srgbClr val="000000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 que es una </a:t>
            </a:r>
            <a:r>
              <a:rPr lang="en-US" sz="3768" dirty="0" err="1">
                <a:solidFill>
                  <a:srgbClr val="000000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manera</a:t>
            </a:r>
            <a:r>
              <a:rPr lang="en-US" sz="3768" dirty="0">
                <a:solidFill>
                  <a:srgbClr val="000000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 </a:t>
            </a:r>
            <a:r>
              <a:rPr lang="en-US" sz="3768" dirty="0" err="1">
                <a:solidFill>
                  <a:srgbClr val="000000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más</a:t>
            </a:r>
            <a:r>
              <a:rPr lang="en-US" sz="3768" dirty="0">
                <a:solidFill>
                  <a:srgbClr val="000000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 </a:t>
            </a:r>
            <a:r>
              <a:rPr lang="en-US" sz="3768" dirty="0" err="1">
                <a:solidFill>
                  <a:srgbClr val="000000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segura</a:t>
            </a:r>
            <a:r>
              <a:rPr lang="en-US" sz="3768" dirty="0">
                <a:solidFill>
                  <a:srgbClr val="000000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 de </a:t>
            </a:r>
            <a:r>
              <a:rPr lang="en-US" sz="3768" dirty="0" err="1">
                <a:solidFill>
                  <a:srgbClr val="000000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mejorar</a:t>
            </a:r>
            <a:r>
              <a:rPr lang="en-US" sz="1330" dirty="0">
                <a:solidFill>
                  <a:srgbClr val="000000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 </a:t>
            </a:r>
            <a:r>
              <a:rPr lang="en-US" sz="3600" dirty="0">
                <a:solidFill>
                  <a:srgbClr val="000000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el </a:t>
            </a:r>
            <a:r>
              <a:rPr lang="en-US" sz="3600" dirty="0" err="1">
                <a:solidFill>
                  <a:srgbClr val="000000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servicio</a:t>
            </a:r>
            <a:r>
              <a:rPr lang="en-US" sz="3600" dirty="0">
                <a:solidFill>
                  <a:srgbClr val="000000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 de </a:t>
            </a:r>
            <a:r>
              <a:rPr lang="en-US" sz="3600" dirty="0" err="1">
                <a:solidFill>
                  <a:srgbClr val="000000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enfermería</a:t>
            </a:r>
            <a:r>
              <a:rPr lang="en-US" sz="3600" dirty="0">
                <a:solidFill>
                  <a:srgbClr val="000000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 que la </a:t>
            </a:r>
            <a:r>
              <a:rPr lang="en-US" sz="3600" dirty="0" err="1">
                <a:solidFill>
                  <a:srgbClr val="000000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escuela</a:t>
            </a:r>
            <a:r>
              <a:rPr lang="en-US" sz="3600" dirty="0">
                <a:solidFill>
                  <a:srgbClr val="000000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ofrece</a:t>
            </a:r>
            <a:r>
              <a:rPr lang="en-US" sz="3600" dirty="0">
                <a:solidFill>
                  <a:srgbClr val="000000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 a sus </a:t>
            </a:r>
            <a:r>
              <a:rPr lang="en-US" sz="3600" dirty="0" err="1">
                <a:solidFill>
                  <a:srgbClr val="000000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estudiantes</a:t>
            </a:r>
            <a:r>
              <a:rPr lang="en-US" sz="3600" dirty="0">
                <a:solidFill>
                  <a:srgbClr val="000000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 y personal.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t="31103" b="3110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265079" y="2761279"/>
            <a:ext cx="16130293" cy="42484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759"/>
              </a:lnSpc>
            </a:pPr>
            <a:r>
              <a:rPr lang="en-US" sz="3600" dirty="0">
                <a:solidFill>
                  <a:srgbClr val="000000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El software </a:t>
            </a:r>
            <a:r>
              <a:rPr lang="en-US" sz="3600" dirty="0" err="1">
                <a:solidFill>
                  <a:srgbClr val="000000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permitirá</a:t>
            </a:r>
            <a:r>
              <a:rPr lang="en-US" sz="3600" dirty="0">
                <a:solidFill>
                  <a:srgbClr val="000000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 al </a:t>
            </a:r>
            <a:r>
              <a:rPr lang="en-US" sz="3600" dirty="0" err="1">
                <a:solidFill>
                  <a:srgbClr val="000000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estudiante</a:t>
            </a:r>
            <a:r>
              <a:rPr lang="en-US" sz="3600" dirty="0">
                <a:solidFill>
                  <a:srgbClr val="000000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 o personal de la </a:t>
            </a:r>
            <a:r>
              <a:rPr lang="en-US" sz="3600" dirty="0" err="1">
                <a:solidFill>
                  <a:srgbClr val="000000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universidad</a:t>
            </a:r>
            <a:r>
              <a:rPr lang="en-US" sz="3600" dirty="0">
                <a:solidFill>
                  <a:srgbClr val="000000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poder</a:t>
            </a:r>
            <a:r>
              <a:rPr lang="en-US" sz="3600" dirty="0">
                <a:solidFill>
                  <a:srgbClr val="000000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llenar</a:t>
            </a:r>
            <a:r>
              <a:rPr lang="en-US" sz="3600" dirty="0">
                <a:solidFill>
                  <a:srgbClr val="000000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 un </a:t>
            </a:r>
            <a:r>
              <a:rPr lang="en-US" sz="3600" dirty="0" err="1">
                <a:solidFill>
                  <a:srgbClr val="000000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formulario</a:t>
            </a:r>
            <a:r>
              <a:rPr lang="en-US" sz="3600" dirty="0">
                <a:solidFill>
                  <a:srgbClr val="000000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 con sus </a:t>
            </a:r>
            <a:r>
              <a:rPr lang="en-US" sz="3600" dirty="0" err="1">
                <a:solidFill>
                  <a:srgbClr val="000000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datos</a:t>
            </a:r>
            <a:r>
              <a:rPr lang="en-US" sz="3600" dirty="0">
                <a:solidFill>
                  <a:srgbClr val="000000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 para </a:t>
            </a:r>
            <a:r>
              <a:rPr lang="en-US" sz="3600" dirty="0" err="1">
                <a:solidFill>
                  <a:srgbClr val="000000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poder</a:t>
            </a:r>
            <a:r>
              <a:rPr lang="en-US" sz="3600" dirty="0">
                <a:solidFill>
                  <a:srgbClr val="000000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generar</a:t>
            </a:r>
            <a:r>
              <a:rPr lang="en-US" sz="3600" dirty="0">
                <a:solidFill>
                  <a:srgbClr val="000000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 una </a:t>
            </a:r>
            <a:r>
              <a:rPr lang="en-US" sz="3600" dirty="0" err="1">
                <a:solidFill>
                  <a:srgbClr val="000000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cita</a:t>
            </a:r>
            <a:r>
              <a:rPr lang="en-US" sz="3600" dirty="0">
                <a:solidFill>
                  <a:srgbClr val="000000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médica</a:t>
            </a:r>
            <a:r>
              <a:rPr lang="en-US" sz="3600" dirty="0">
                <a:solidFill>
                  <a:srgbClr val="000000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eligiendo</a:t>
            </a:r>
            <a:r>
              <a:rPr lang="en-US" sz="3600" dirty="0">
                <a:solidFill>
                  <a:srgbClr val="000000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 el </a:t>
            </a:r>
            <a:r>
              <a:rPr lang="en-US" sz="3600" dirty="0" err="1">
                <a:solidFill>
                  <a:srgbClr val="000000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horario</a:t>
            </a:r>
            <a:r>
              <a:rPr lang="en-US" sz="3600" dirty="0">
                <a:solidFill>
                  <a:srgbClr val="000000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 de </a:t>
            </a:r>
            <a:r>
              <a:rPr lang="en-US" sz="3600" dirty="0" err="1">
                <a:solidFill>
                  <a:srgbClr val="000000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atención</a:t>
            </a:r>
            <a:r>
              <a:rPr lang="en-US" sz="3600" dirty="0">
                <a:solidFill>
                  <a:srgbClr val="000000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 y se </a:t>
            </a:r>
            <a:r>
              <a:rPr lang="en-US" sz="3600" dirty="0" err="1">
                <a:solidFill>
                  <a:srgbClr val="000000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podrán</a:t>
            </a:r>
            <a:r>
              <a:rPr lang="en-US" sz="3600" dirty="0">
                <a:solidFill>
                  <a:srgbClr val="000000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almacenar</a:t>
            </a:r>
            <a:r>
              <a:rPr lang="en-US" sz="3600" dirty="0">
                <a:solidFill>
                  <a:srgbClr val="000000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 los </a:t>
            </a:r>
            <a:r>
              <a:rPr lang="en-US" sz="3600" dirty="0" err="1">
                <a:solidFill>
                  <a:srgbClr val="000000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datos</a:t>
            </a:r>
            <a:r>
              <a:rPr lang="en-US" sz="3600" dirty="0">
                <a:solidFill>
                  <a:srgbClr val="000000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 del </a:t>
            </a:r>
            <a:r>
              <a:rPr lang="en-US" sz="3600" dirty="0" err="1">
                <a:solidFill>
                  <a:srgbClr val="000000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paciente</a:t>
            </a:r>
            <a:r>
              <a:rPr lang="en-US" sz="3600" dirty="0">
                <a:solidFill>
                  <a:srgbClr val="000000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en</a:t>
            </a:r>
            <a:r>
              <a:rPr lang="en-US" sz="3600" dirty="0">
                <a:solidFill>
                  <a:srgbClr val="000000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 una base de </a:t>
            </a:r>
            <a:r>
              <a:rPr lang="en-US" sz="3600" dirty="0" err="1">
                <a:solidFill>
                  <a:srgbClr val="000000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datos</a:t>
            </a:r>
            <a:r>
              <a:rPr lang="en-US" sz="3600" dirty="0">
                <a:solidFill>
                  <a:srgbClr val="000000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 para </a:t>
            </a:r>
            <a:r>
              <a:rPr lang="en-US" sz="3600" dirty="0" err="1">
                <a:solidFill>
                  <a:srgbClr val="000000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poder</a:t>
            </a:r>
            <a:r>
              <a:rPr lang="en-US" sz="3600" dirty="0">
                <a:solidFill>
                  <a:srgbClr val="000000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consultarlos</a:t>
            </a:r>
            <a:r>
              <a:rPr lang="en-US" sz="3600" dirty="0">
                <a:solidFill>
                  <a:srgbClr val="000000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cuando</a:t>
            </a:r>
            <a:r>
              <a:rPr lang="en-US" sz="3600" dirty="0">
                <a:solidFill>
                  <a:srgbClr val="000000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 sea </a:t>
            </a:r>
            <a:r>
              <a:rPr lang="en-US" sz="3600" dirty="0" err="1">
                <a:solidFill>
                  <a:srgbClr val="000000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necesario</a:t>
            </a:r>
            <a:r>
              <a:rPr lang="en-US" sz="3600" dirty="0">
                <a:solidFill>
                  <a:srgbClr val="000000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. La base de </a:t>
            </a:r>
            <a:r>
              <a:rPr lang="en-US" sz="3600" dirty="0" err="1">
                <a:solidFill>
                  <a:srgbClr val="000000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datos</a:t>
            </a:r>
            <a:r>
              <a:rPr lang="en-US" sz="3600" dirty="0">
                <a:solidFill>
                  <a:srgbClr val="000000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 del software </a:t>
            </a:r>
            <a:r>
              <a:rPr lang="en-US" sz="3600" dirty="0" err="1">
                <a:solidFill>
                  <a:srgbClr val="000000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puede</a:t>
            </a:r>
            <a:r>
              <a:rPr lang="en-US" sz="3600" dirty="0">
                <a:solidFill>
                  <a:srgbClr val="000000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 ser </a:t>
            </a:r>
            <a:r>
              <a:rPr lang="en-US" sz="3600" dirty="0" err="1">
                <a:solidFill>
                  <a:srgbClr val="000000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manipulada</a:t>
            </a:r>
            <a:r>
              <a:rPr lang="en-US" sz="3600" dirty="0">
                <a:solidFill>
                  <a:srgbClr val="000000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 por el </a:t>
            </a:r>
            <a:r>
              <a:rPr lang="en-US" sz="3600" dirty="0" err="1">
                <a:solidFill>
                  <a:srgbClr val="000000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administrador</a:t>
            </a:r>
            <a:r>
              <a:rPr lang="en-US" sz="3600" dirty="0">
                <a:solidFill>
                  <a:srgbClr val="000000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 con</a:t>
            </a:r>
          </a:p>
          <a:p>
            <a:pPr algn="just">
              <a:lnSpc>
                <a:spcPts val="4759"/>
              </a:lnSpc>
            </a:pPr>
            <a:r>
              <a:rPr lang="en-US" sz="3600" dirty="0" err="1">
                <a:solidFill>
                  <a:srgbClr val="000000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acciones</a:t>
            </a:r>
            <a:r>
              <a:rPr lang="en-US" sz="3600" dirty="0">
                <a:solidFill>
                  <a:srgbClr val="000000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como</a:t>
            </a:r>
            <a:r>
              <a:rPr lang="en-US" sz="3600" dirty="0">
                <a:solidFill>
                  <a:srgbClr val="000000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modificar</a:t>
            </a:r>
            <a:r>
              <a:rPr lang="en-US" sz="3600" dirty="0">
                <a:solidFill>
                  <a:srgbClr val="000000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 un </a:t>
            </a:r>
            <a:r>
              <a:rPr lang="en-US" sz="3600" dirty="0" err="1">
                <a:solidFill>
                  <a:srgbClr val="000000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registro</a:t>
            </a:r>
            <a:r>
              <a:rPr lang="en-US" sz="3600" dirty="0">
                <a:solidFill>
                  <a:srgbClr val="000000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, </a:t>
            </a:r>
            <a:r>
              <a:rPr lang="en-US" sz="3600" dirty="0" err="1">
                <a:solidFill>
                  <a:srgbClr val="000000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eliminar</a:t>
            </a:r>
            <a:r>
              <a:rPr lang="en-US" sz="3600" dirty="0">
                <a:solidFill>
                  <a:srgbClr val="000000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 un </a:t>
            </a:r>
            <a:r>
              <a:rPr lang="en-US" sz="3600" dirty="0" err="1">
                <a:solidFill>
                  <a:srgbClr val="000000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registro</a:t>
            </a:r>
            <a:r>
              <a:rPr lang="en-US" sz="3600" dirty="0">
                <a:solidFill>
                  <a:srgbClr val="000000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 o bien </a:t>
            </a:r>
            <a:r>
              <a:rPr lang="en-US" sz="3600" dirty="0" err="1">
                <a:solidFill>
                  <a:srgbClr val="000000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agregar</a:t>
            </a:r>
            <a:r>
              <a:rPr lang="en-US" sz="3600" dirty="0">
                <a:solidFill>
                  <a:srgbClr val="000000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 el </a:t>
            </a:r>
            <a:r>
              <a:rPr lang="en-US" sz="3600" dirty="0" err="1">
                <a:solidFill>
                  <a:srgbClr val="000000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registro</a:t>
            </a:r>
            <a:r>
              <a:rPr lang="en-US" sz="3600" dirty="0">
                <a:solidFill>
                  <a:srgbClr val="000000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 de </a:t>
            </a:r>
            <a:r>
              <a:rPr lang="en-US" sz="3600" dirty="0" err="1">
                <a:solidFill>
                  <a:srgbClr val="000000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otro</a:t>
            </a:r>
            <a:r>
              <a:rPr lang="en-US" sz="3600" dirty="0">
                <a:solidFill>
                  <a:srgbClr val="000000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paciente</a:t>
            </a:r>
            <a:r>
              <a:rPr lang="en-US" sz="3600" dirty="0">
                <a:solidFill>
                  <a:srgbClr val="000000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.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 r="53672"/>
          <a:stretch>
            <a:fillRect/>
          </a:stretch>
        </p:blipFill>
        <p:spPr>
          <a:xfrm>
            <a:off x="3279027" y="7141606"/>
            <a:ext cx="4292286" cy="2794247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1246478" y="6807316"/>
            <a:ext cx="3128537" cy="3128537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279027" y="514377"/>
            <a:ext cx="11095988" cy="1533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599"/>
              </a:lnSpc>
            </a:pPr>
            <a:r>
              <a:rPr lang="en-US" sz="9000">
                <a:solidFill>
                  <a:srgbClr val="000000"/>
                </a:solidFill>
                <a:latin typeface="Open Sans Extra Bold"/>
              </a:rPr>
              <a:t>Alcances y limites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532</Words>
  <Application>Microsoft Office PowerPoint</Application>
  <PresentationFormat>Personalizado</PresentationFormat>
  <Paragraphs>78</Paragraphs>
  <Slides>20</Slides>
  <Notes>2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20</vt:i4>
      </vt:variant>
    </vt:vector>
  </HeadingPairs>
  <TitlesOfParts>
    <vt:vector size="29" baseType="lpstr">
      <vt:lpstr>Arimo</vt:lpstr>
      <vt:lpstr>Cormorant Garamond Light Bold Italics</vt:lpstr>
      <vt:lpstr>Open Sans Light</vt:lpstr>
      <vt:lpstr>Calibri</vt:lpstr>
      <vt:lpstr>Cormorant Garamond Light</vt:lpstr>
      <vt:lpstr>Arial</vt:lpstr>
      <vt:lpstr>Contrail One Bold</vt:lpstr>
      <vt:lpstr>Open Sans Extra Bold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ED1_MATRICULA_GRUPO</dc:title>
  <dc:creator>Jose</dc:creator>
  <cp:lastModifiedBy>Alberto Garduño</cp:lastModifiedBy>
  <cp:revision>4</cp:revision>
  <dcterms:created xsi:type="dcterms:W3CDTF">2006-08-16T00:00:00Z</dcterms:created>
  <dcterms:modified xsi:type="dcterms:W3CDTF">2021-10-11T04:57:13Z</dcterms:modified>
  <dc:identifier>DAEr-6d88nY</dc:identifier>
</cp:coreProperties>
</file>